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7" r:id="rId4"/>
    <p:sldId id="259" r:id="rId5"/>
    <p:sldId id="262" r:id="rId6"/>
    <p:sldId id="267" r:id="rId7"/>
    <p:sldId id="263" r:id="rId8"/>
    <p:sldId id="264" r:id="rId9"/>
    <p:sldId id="265" r:id="rId10"/>
  </p:sldIdLst>
  <p:sldSz cx="18288000" cy="10287000"/>
  <p:notesSz cx="6858000" cy="9144000"/>
  <p:embeddedFontLst>
    <p:embeddedFont>
      <p:font typeface="RQND Pro" charset="0"/>
      <p:regular r:id="rId11"/>
    </p:embeddedFont>
    <p:embeddedFont>
      <p:font typeface="RQND Pro Medium" charset="0"/>
      <p:regular r:id="rId12"/>
    </p:embeddedFont>
    <p:embeddedFont>
      <p:font typeface="Poppins" charset="0"/>
      <p:regular r:id="rId13"/>
    </p:embeddedFont>
    <p:embeddedFont>
      <p:font typeface="Calibri" pitchFamily="34" charset="0"/>
      <p:regular r:id="rId14"/>
      <p:bold r:id="rId15"/>
      <p:italic r:id="rId16"/>
      <p:boldItalic r:id="rId17"/>
    </p:embeddedFont>
    <p:embeddedFont>
      <p:font typeface="Space Mono"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9" d="100"/>
          <a:sy n="59" d="100"/>
        </p:scale>
        <p:origin x="-41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sv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hyperlink" Target="https://globalfashionagenda.com/wp-content/uploads/2017/05/Pulse-of-the-Fashion-Industry_2017.pdf" TargetMode="Externa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hyperlink" Target="https://www.ellenmacarthurfoundation.org/news/one-garbage-truck-of-textiles-wasted-every-second-report-creates-vision-for-change" TargetMode="External"/><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3.png"/><Relationship Id="rId4" Type="http://schemas.openxmlformats.org/officeDocument/2006/relationships/image" Target="../media/image16.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290620" y="3086100"/>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2276476" y="3192692"/>
            <a:ext cx="13735049" cy="2806089"/>
          </a:xfrm>
          <a:prstGeom prst="rect">
            <a:avLst/>
          </a:prstGeom>
        </p:spPr>
        <p:txBody>
          <a:bodyPr lIns="0" tIns="0" rIns="0" bIns="0" rtlCol="0" anchor="t">
            <a:spAutoFit/>
          </a:bodyPr>
          <a:lstStyle/>
          <a:p>
            <a:pPr algn="ctr">
              <a:lnSpc>
                <a:spcPts val="24545"/>
              </a:lnSpc>
              <a:spcBef>
                <a:spcPct val="0"/>
              </a:spcBef>
            </a:pPr>
            <a:r>
              <a:rPr lang="en-US" sz="17532" dirty="0" smtClean="0">
                <a:solidFill>
                  <a:srgbClr val="FFFFFF"/>
                </a:solidFill>
                <a:latin typeface="RQND Pro"/>
                <a:ea typeface="RQND Pro"/>
                <a:cs typeface="RQND Pro"/>
                <a:sym typeface="RQND Pro"/>
              </a:rPr>
              <a:t>Blockchain</a:t>
            </a:r>
            <a:endParaRPr lang="en-US" sz="17532" dirty="0">
              <a:solidFill>
                <a:srgbClr val="FFFFFF"/>
              </a:solidFill>
              <a:latin typeface="RQND Pro"/>
              <a:ea typeface="RQND Pro"/>
              <a:cs typeface="RQND Pro"/>
              <a:sym typeface="RQND Pro"/>
            </a:endParaRPr>
          </a:p>
        </p:txBody>
      </p:sp>
      <p:sp>
        <p:nvSpPr>
          <p:cNvPr id="6" name="TextBox 6"/>
          <p:cNvSpPr txBox="1"/>
          <p:nvPr/>
        </p:nvSpPr>
        <p:spPr>
          <a:xfrm>
            <a:off x="5564740" y="6146189"/>
            <a:ext cx="7524055" cy="373327"/>
          </a:xfrm>
          <a:prstGeom prst="rect">
            <a:avLst/>
          </a:prstGeom>
        </p:spPr>
        <p:txBody>
          <a:bodyPr lIns="0" tIns="0" rIns="0" bIns="0" rtlCol="0" anchor="t">
            <a:spAutoFit/>
          </a:bodyPr>
          <a:lstStyle/>
          <a:p>
            <a:pPr algn="ctr">
              <a:lnSpc>
                <a:spcPts val="3047"/>
              </a:lnSpc>
              <a:spcBef>
                <a:spcPct val="0"/>
              </a:spcBef>
            </a:pPr>
            <a:r>
              <a:rPr lang="en-US" sz="2177" spc="1741" dirty="0">
                <a:solidFill>
                  <a:srgbClr val="FFFFFF"/>
                </a:solidFill>
                <a:latin typeface="Space Mono"/>
                <a:ea typeface="Space Mono"/>
                <a:cs typeface="Space Mono"/>
                <a:sym typeface="Space Mono"/>
              </a:rPr>
              <a:t>PROJECT PROPOSAL</a:t>
            </a:r>
          </a:p>
        </p:txBody>
      </p:sp>
      <p:sp>
        <p:nvSpPr>
          <p:cNvPr id="7" name="TextBox 7"/>
          <p:cNvSpPr txBox="1"/>
          <p:nvPr/>
        </p:nvSpPr>
        <p:spPr>
          <a:xfrm>
            <a:off x="5181600" y="3499175"/>
            <a:ext cx="7524055" cy="400174"/>
          </a:xfrm>
          <a:prstGeom prst="rect">
            <a:avLst/>
          </a:prstGeom>
        </p:spPr>
        <p:txBody>
          <a:bodyPr lIns="0" tIns="0" rIns="0" bIns="0" rtlCol="0" anchor="t">
            <a:spAutoFit/>
          </a:bodyPr>
          <a:lstStyle/>
          <a:p>
            <a:pPr algn="ctr">
              <a:lnSpc>
                <a:spcPts val="3467"/>
              </a:lnSpc>
              <a:spcBef>
                <a:spcPct val="0"/>
              </a:spcBef>
            </a:pPr>
            <a:r>
              <a:rPr lang="en-US" sz="2477" spc="899" dirty="0" smtClean="0">
                <a:solidFill>
                  <a:srgbClr val="FFFFFF"/>
                </a:solidFill>
                <a:latin typeface="RQND Pro Medium"/>
                <a:ea typeface="RQND Pro Medium"/>
                <a:cs typeface="RQND Pro Medium"/>
                <a:sym typeface="RQND Pro Medium"/>
              </a:rPr>
              <a:t>Crypto conquerors</a:t>
            </a:r>
            <a:endParaRPr lang="en-US" sz="2477" spc="899" dirty="0">
              <a:solidFill>
                <a:srgbClr val="FFFFFF"/>
              </a:solidFill>
              <a:latin typeface="RQND Pro Medium"/>
              <a:ea typeface="RQND Pro Medium"/>
              <a:cs typeface="RQND Pro Medium"/>
              <a:sym typeface="RQND Pr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4" name="Freeform 4"/>
          <p:cNvSpPr/>
          <p:nvPr/>
        </p:nvSpPr>
        <p:spPr>
          <a:xfrm>
            <a:off x="912899" y="799660"/>
            <a:ext cx="4123310" cy="4114800"/>
          </a:xfrm>
          <a:custGeom>
            <a:avLst/>
            <a:gdLst/>
            <a:ahLst/>
            <a:cxnLst/>
            <a:rect l="l" t="t" r="r" b="b"/>
            <a:pathLst>
              <a:path w="4123310" h="4114800">
                <a:moveTo>
                  <a:pt x="0" y="0"/>
                </a:moveTo>
                <a:lnTo>
                  <a:pt x="4123310" y="0"/>
                </a:lnTo>
                <a:lnTo>
                  <a:pt x="4123310" y="4114800"/>
                </a:lnTo>
                <a:lnTo>
                  <a:pt x="0" y="4114800"/>
                </a:lnTo>
                <a:lnTo>
                  <a:pt x="0" y="0"/>
                </a:lnTo>
                <a:close/>
              </a:path>
            </a:pathLst>
          </a:custGeom>
          <a:blipFill>
            <a:blip r:embed="rId3">
              <a:alphaModFix amt="30000"/>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6830102" y="2400300"/>
            <a:ext cx="8935562" cy="1818575"/>
          </a:xfrm>
          <a:prstGeom prst="rect">
            <a:avLst/>
          </a:prstGeom>
        </p:spPr>
        <p:txBody>
          <a:bodyPr lIns="0" tIns="0" rIns="0" bIns="0" rtlCol="0" anchor="t">
            <a:spAutoFit/>
          </a:bodyPr>
          <a:lstStyle/>
          <a:p>
            <a:pPr algn="ctr">
              <a:lnSpc>
                <a:spcPts val="6843"/>
              </a:lnSpc>
            </a:pPr>
            <a:r>
              <a:rPr lang="en-US" sz="11405" dirty="0" smtClean="0">
                <a:solidFill>
                  <a:srgbClr val="FFFFFF"/>
                </a:solidFill>
                <a:latin typeface="RQND Pro"/>
                <a:ea typeface="RQND Pro"/>
                <a:cs typeface="RQND Pro"/>
                <a:sym typeface="RQND Pro"/>
              </a:rPr>
              <a:t>Problem statement</a:t>
            </a:r>
            <a:endParaRPr lang="en-US" sz="11405" dirty="0">
              <a:solidFill>
                <a:srgbClr val="FFFFFF"/>
              </a:solidFill>
              <a:latin typeface="RQND Pro"/>
              <a:ea typeface="RQND Pro"/>
              <a:cs typeface="RQND Pro"/>
              <a:sym typeface="RQND Pro"/>
            </a:endParaRPr>
          </a:p>
        </p:txBody>
      </p:sp>
      <p:sp>
        <p:nvSpPr>
          <p:cNvPr id="9" name="TextBox 9"/>
          <p:cNvSpPr txBox="1"/>
          <p:nvPr/>
        </p:nvSpPr>
        <p:spPr>
          <a:xfrm>
            <a:off x="7041978" y="4536584"/>
            <a:ext cx="9569622" cy="4514056"/>
          </a:xfrm>
          <a:prstGeom prst="rect">
            <a:avLst/>
          </a:prstGeom>
        </p:spPr>
        <p:txBody>
          <a:bodyPr wrap="square" lIns="0" tIns="0" rIns="0" bIns="0" rtlCol="0" anchor="t">
            <a:spAutoFit/>
          </a:bodyPr>
          <a:lstStyle/>
          <a:p>
            <a:pPr>
              <a:lnSpc>
                <a:spcPts val="3187"/>
              </a:lnSpc>
              <a:spcBef>
                <a:spcPct val="0"/>
              </a:spcBef>
            </a:pPr>
            <a:r>
              <a:rPr lang="en-US" sz="2277" dirty="0" smtClean="0">
                <a:solidFill>
                  <a:srgbClr val="FFFFFF"/>
                </a:solidFill>
                <a:latin typeface="Poppins"/>
                <a:ea typeface="Poppins"/>
                <a:cs typeface="Poppins"/>
                <a:sym typeface="Poppins"/>
              </a:rPr>
              <a:t>Traditional </a:t>
            </a:r>
            <a:r>
              <a:rPr lang="en-US" sz="2277" dirty="0">
                <a:solidFill>
                  <a:srgbClr val="FFFFFF"/>
                </a:solidFill>
                <a:latin typeface="Poppins"/>
                <a:ea typeface="Poppins"/>
                <a:cs typeface="Poppins"/>
                <a:sym typeface="Poppins"/>
              </a:rPr>
              <a:t>thrift stores face significant challenges in managing inventory, ensuring the authenticity of items, and maintaining transparency in transactions. Customers often struggle with verifying the provenance and quality of second-hand goods, leading to trust issues and inefficiencies. Additionally, manual inventory management systems are prone to errors and lack real-time updates. This project addresses these issues by applying blockchain technology to create a decentralized application (DApp) that uses smart contracts to automate and secure transactions, enhance item provenance tracking, and provide a transparent, tamper-proof ledger for all interactions. </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054" y="3086100"/>
            <a:ext cx="6652653" cy="4989490"/>
          </a:xfrm>
          <a:prstGeom prst="rect">
            <a:avLst/>
          </a:prstGeom>
        </p:spPr>
      </p:pic>
      <p:sp>
        <p:nvSpPr>
          <p:cNvPr id="3" name="Freeform 3"/>
          <p:cNvSpPr/>
          <p:nvPr/>
        </p:nvSpPr>
        <p:spPr>
          <a:xfrm>
            <a:off x="6265983" y="1790700"/>
            <a:ext cx="10737703" cy="8063039"/>
          </a:xfrm>
          <a:custGeom>
            <a:avLst/>
            <a:gdLst/>
            <a:ahLst/>
            <a:cxnLst/>
            <a:rect l="l" t="t" r="r" b="b"/>
            <a:pathLst>
              <a:path w="10737703" h="8063039">
                <a:moveTo>
                  <a:pt x="0" y="0"/>
                </a:moveTo>
                <a:lnTo>
                  <a:pt x="10737703" y="0"/>
                </a:lnTo>
                <a:lnTo>
                  <a:pt x="10737703" y="8063038"/>
                </a:lnTo>
                <a:lnTo>
                  <a:pt x="0" y="8063038"/>
                </a:lnTo>
                <a:lnTo>
                  <a:pt x="0" y="0"/>
                </a:lnTo>
                <a:close/>
              </a:path>
            </a:pathLst>
          </a:custGeom>
          <a:blipFill>
            <a:blip r:embed="rId8">
              <a:extLst>
                <a:ext uri="{96DAC541-7B7A-43D3-8B79-37D633B846F1}">
                  <asvg:svgBlip xmlns="" xmlns:asvg="http://schemas.microsoft.com/office/drawing/2016/SVG/main" r:embed="rId4"/>
                </a:ext>
              </a:extLst>
            </a:blip>
            <a:stretch>
              <a:fillRect/>
            </a:stretch>
          </a:blipFill>
        </p:spPr>
      </p:sp>
    </p:spTree>
    <p:extLst>
      <p:ext uri="{BB962C8B-B14F-4D97-AF65-F5344CB8AC3E}">
        <p14:creationId xmlns:p14="http://schemas.microsoft.com/office/powerpoint/2010/main" val="3361070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6210300"/>
            <a:ext cx="7666618" cy="2872424"/>
          </a:xfrm>
          <a:prstGeom prst="rect">
            <a:avLst/>
          </a:prstGeom>
        </p:spPr>
      </p:pic>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6" name="TextBox 6"/>
          <p:cNvSpPr txBox="1"/>
          <p:nvPr/>
        </p:nvSpPr>
        <p:spPr>
          <a:xfrm>
            <a:off x="1600858" y="439657"/>
            <a:ext cx="14401800" cy="2398092"/>
          </a:xfrm>
          <a:prstGeom prst="rect">
            <a:avLst/>
          </a:prstGeom>
        </p:spPr>
        <p:txBody>
          <a:bodyPr wrap="square" lIns="0" tIns="0" rIns="0" bIns="0" rtlCol="0" anchor="t">
            <a:spAutoFit/>
          </a:bodyPr>
          <a:lstStyle/>
          <a:p>
            <a:pPr algn="ctr">
              <a:lnSpc>
                <a:spcPts val="18652"/>
              </a:lnSpc>
              <a:spcBef>
                <a:spcPct val="0"/>
              </a:spcBef>
            </a:pPr>
            <a:r>
              <a:rPr lang="en-US" sz="13323" dirty="0" smtClean="0">
                <a:solidFill>
                  <a:srgbClr val="FFFFFF"/>
                </a:solidFill>
                <a:latin typeface="RQND Pro"/>
                <a:ea typeface="RQND Pro"/>
                <a:cs typeface="RQND Pro"/>
                <a:sym typeface="RQND Pro"/>
              </a:rPr>
              <a:t>Project Overview </a:t>
            </a:r>
            <a:endParaRPr lang="en-US" sz="13323" dirty="0">
              <a:solidFill>
                <a:srgbClr val="FFFFFF"/>
              </a:solidFill>
              <a:latin typeface="RQND Pro"/>
              <a:ea typeface="RQND Pro"/>
              <a:cs typeface="RQND Pro"/>
              <a:sym typeface="RQND Pro"/>
            </a:endParaRPr>
          </a:p>
        </p:txBody>
      </p:sp>
      <p:sp>
        <p:nvSpPr>
          <p:cNvPr id="8" name="Freeform 8"/>
          <p:cNvSpPr/>
          <p:nvPr/>
        </p:nvSpPr>
        <p:spPr>
          <a:xfrm>
            <a:off x="1405417" y="2865608"/>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1828800" y="3044780"/>
            <a:ext cx="13716000" cy="4103688"/>
          </a:xfrm>
          <a:prstGeom prst="rect">
            <a:avLst/>
          </a:prstGeom>
        </p:spPr>
        <p:txBody>
          <a:bodyPr wrap="square" lIns="0" tIns="0" rIns="0" bIns="0" rtlCol="0" anchor="t">
            <a:spAutoFit/>
          </a:bodyPr>
          <a:lstStyle/>
          <a:p>
            <a:r>
              <a:rPr lang="en-US" sz="2277" dirty="0" smtClean="0">
                <a:solidFill>
                  <a:srgbClr val="FFFFFF"/>
                </a:solidFill>
                <a:latin typeface="Poppins"/>
                <a:ea typeface="Poppins"/>
                <a:cs typeface="Poppins"/>
                <a:sym typeface="Poppins"/>
              </a:rPr>
              <a:t> According to earth.org </a:t>
            </a:r>
            <a:r>
              <a:rPr lang="en-US" sz="2400" b="1" dirty="0" smtClean="0">
                <a:solidFill>
                  <a:schemeClr val="bg1"/>
                </a:solidFill>
              </a:rPr>
              <a:t>1</a:t>
            </a:r>
            <a:r>
              <a:rPr lang="en-US" sz="2400" b="1" dirty="0">
                <a:solidFill>
                  <a:schemeClr val="bg1"/>
                </a:solidFill>
              </a:rPr>
              <a:t>. 92 </a:t>
            </a:r>
            <a:r>
              <a:rPr lang="en-US" sz="2400" b="1" dirty="0" smtClean="0">
                <a:solidFill>
                  <a:schemeClr val="bg1"/>
                </a:solidFill>
              </a:rPr>
              <a:t>Million </a:t>
            </a:r>
            <a:r>
              <a:rPr lang="en-US" sz="2400" b="1" dirty="0" err="1">
                <a:solidFill>
                  <a:schemeClr val="bg1"/>
                </a:solidFill>
              </a:rPr>
              <a:t>T</a:t>
            </a:r>
            <a:r>
              <a:rPr lang="en-US" sz="2400" b="1" dirty="0" err="1" smtClean="0">
                <a:solidFill>
                  <a:schemeClr val="bg1"/>
                </a:solidFill>
              </a:rPr>
              <a:t>onnes</a:t>
            </a:r>
            <a:r>
              <a:rPr lang="en-US" sz="2400" b="1" dirty="0" smtClean="0">
                <a:solidFill>
                  <a:schemeClr val="bg1"/>
                </a:solidFill>
              </a:rPr>
              <a:t> </a:t>
            </a:r>
            <a:r>
              <a:rPr lang="en-US" sz="2400" dirty="0">
                <a:solidFill>
                  <a:schemeClr val="bg1"/>
                </a:solidFill>
              </a:rPr>
              <a:t>of textiles waste is produced every </a:t>
            </a:r>
            <a:r>
              <a:rPr lang="en-US" sz="2400" b="1" dirty="0">
                <a:solidFill>
                  <a:schemeClr val="bg1"/>
                </a:solidFill>
              </a:rPr>
              <a:t>year </a:t>
            </a:r>
          </a:p>
          <a:p>
            <a:r>
              <a:rPr lang="en-US" sz="2400" dirty="0">
                <a:solidFill>
                  <a:schemeClr val="bg1"/>
                </a:solidFill>
              </a:rPr>
              <a:t>Of the 100 billion garments produced each year, </a:t>
            </a:r>
            <a:r>
              <a:rPr lang="en-US" sz="2400" b="1" dirty="0">
                <a:solidFill>
                  <a:schemeClr val="bg1"/>
                </a:solidFill>
              </a:rPr>
              <a:t>92 million </a:t>
            </a:r>
            <a:r>
              <a:rPr lang="en-US" sz="2400" b="1" dirty="0" err="1">
                <a:solidFill>
                  <a:schemeClr val="bg1"/>
                </a:solidFill>
              </a:rPr>
              <a:t>tonnes</a:t>
            </a:r>
            <a:r>
              <a:rPr lang="en-US" sz="2400" b="1" dirty="0">
                <a:solidFill>
                  <a:schemeClr val="bg1"/>
                </a:solidFill>
              </a:rPr>
              <a:t> end up in landfills</a:t>
            </a:r>
            <a:r>
              <a:rPr lang="en-US" sz="2400" dirty="0">
                <a:solidFill>
                  <a:schemeClr val="bg1"/>
                </a:solidFill>
              </a:rPr>
              <a:t>. To put things in perspective, this means that the equivalent of a rubbish truck full of clothes ends up on landfill sites </a:t>
            </a:r>
            <a:r>
              <a:rPr lang="en-US" sz="2400" u="sng" dirty="0">
                <a:solidFill>
                  <a:srgbClr val="FF0000"/>
                </a:solidFill>
                <a:hlinkClick r:id="rId6"/>
              </a:rPr>
              <a:t>every s</a:t>
            </a:r>
            <a:r>
              <a:rPr lang="en-US" sz="2400" dirty="0">
                <a:solidFill>
                  <a:srgbClr val="FF0000"/>
                </a:solidFill>
                <a:hlinkClick r:id="rId6"/>
              </a:rPr>
              <a:t>econd</a:t>
            </a:r>
            <a:r>
              <a:rPr lang="en-US" sz="2400" dirty="0">
                <a:solidFill>
                  <a:schemeClr val="bg1"/>
                </a:solidFill>
              </a:rPr>
              <a:t>. If the trend continues, the number of fast fashion waste is expected to soar </a:t>
            </a:r>
            <a:r>
              <a:rPr lang="en-US" sz="2400" u="sng" dirty="0">
                <a:solidFill>
                  <a:schemeClr val="bg1"/>
                </a:solidFill>
                <a:hlinkClick r:id="rId7"/>
              </a:rPr>
              <a:t>up to 134 million </a:t>
            </a:r>
            <a:r>
              <a:rPr lang="en-US" sz="2400" u="sng" dirty="0" err="1">
                <a:solidFill>
                  <a:schemeClr val="bg1"/>
                </a:solidFill>
                <a:hlinkClick r:id="rId7"/>
              </a:rPr>
              <a:t>tonnes</a:t>
            </a:r>
            <a:r>
              <a:rPr lang="en-US" sz="2400" u="sng" dirty="0">
                <a:solidFill>
                  <a:schemeClr val="bg1"/>
                </a:solidFill>
                <a:hlinkClick r:id="rId7"/>
              </a:rPr>
              <a:t> a year</a:t>
            </a:r>
            <a:r>
              <a:rPr lang="en-US" sz="2400" dirty="0">
                <a:solidFill>
                  <a:schemeClr val="bg1"/>
                </a:solidFill>
              </a:rPr>
              <a:t> by the end of the decade</a:t>
            </a:r>
            <a:r>
              <a:rPr lang="en-US" sz="2400" dirty="0" smtClean="0">
                <a:solidFill>
                  <a:schemeClr val="bg1"/>
                </a:solidFill>
              </a:rPr>
              <a:t>.</a:t>
            </a:r>
          </a:p>
          <a:p>
            <a:endParaRPr lang="en-US" sz="2400" dirty="0">
              <a:solidFill>
                <a:schemeClr val="bg1"/>
              </a:solidFill>
            </a:endParaRPr>
          </a:p>
          <a:p>
            <a:r>
              <a:rPr lang="en-US" sz="2400" dirty="0">
                <a:solidFill>
                  <a:schemeClr val="bg1"/>
                </a:solidFill>
              </a:rPr>
              <a:t>This project involves developing a decentralized thrift store application using Ethereum blockchain, smart contracts, and IPFS for secure transactions, ownership tracking, and decentralized file storage. The app features user registration, item listings, secure payments, and a transparent transaction history, integrated with MetaMask for user wallet management.</a:t>
            </a:r>
          </a:p>
          <a:p>
            <a:pPr algn="just">
              <a:lnSpc>
                <a:spcPts val="3187"/>
              </a:lnSpc>
              <a:spcBef>
                <a:spcPct val="0"/>
              </a:spcBef>
            </a:pPr>
            <a:endParaRPr lang="en-US" sz="2277" dirty="0">
              <a:solidFill>
                <a:schemeClr val="bg1"/>
              </a:solidFill>
              <a:latin typeface="Poppins"/>
              <a:ea typeface="Poppins"/>
              <a:cs typeface="Poppins"/>
              <a:sym typeface="Poppins"/>
            </a:endParaRPr>
          </a:p>
        </p:txBody>
      </p:sp>
      <p:sp>
        <p:nvSpPr>
          <p:cNvPr id="10" name="TextBox 10"/>
          <p:cNvSpPr txBox="1"/>
          <p:nvPr/>
        </p:nvSpPr>
        <p:spPr>
          <a:xfrm>
            <a:off x="16388820" y="8757924"/>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
        <p:nvSpPr>
          <p:cNvPr id="3" name="Freeform 3"/>
          <p:cNvSpPr/>
          <p:nvPr/>
        </p:nvSpPr>
        <p:spPr>
          <a:xfrm>
            <a:off x="11277600" y="-700888"/>
            <a:ext cx="10753446" cy="10753446"/>
          </a:xfrm>
          <a:custGeom>
            <a:avLst/>
            <a:gdLst/>
            <a:ahLst/>
            <a:cxnLst/>
            <a:rect l="l" t="t" r="r" b="b"/>
            <a:pathLst>
              <a:path w="10753446" h="10753446">
                <a:moveTo>
                  <a:pt x="0" y="0"/>
                </a:moveTo>
                <a:lnTo>
                  <a:pt x="10753447" y="0"/>
                </a:lnTo>
                <a:lnTo>
                  <a:pt x="10753447" y="10753447"/>
                </a:lnTo>
                <a:lnTo>
                  <a:pt x="0" y="10753447"/>
                </a:lnTo>
                <a:lnTo>
                  <a:pt x="0" y="0"/>
                </a:lnTo>
                <a:close/>
              </a:path>
            </a:pathLst>
          </a:custGeom>
          <a:blipFill>
            <a:blip r:embed="rId8">
              <a:alphaModFix amt="14000"/>
            </a:blip>
            <a:stretch>
              <a:fillRect/>
            </a:stretch>
          </a:blipFill>
        </p:spPr>
      </p:sp>
      <p:sp>
        <p:nvSpPr>
          <p:cNvPr id="4" name="Freeform 4"/>
          <p:cNvSpPr/>
          <p:nvPr/>
        </p:nvSpPr>
        <p:spPr>
          <a:xfrm>
            <a:off x="4495800" y="6138074"/>
            <a:ext cx="3178153" cy="2960212"/>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 xmlns:asvg="http://schemas.microsoft.com/office/drawing/2016/SVG/main" r:embed="rId5"/>
                </a:ext>
              </a:extLst>
            </a:blip>
            <a:stretch>
              <a:fillRect/>
            </a:stretch>
          </a:blipFill>
        </p:spPr>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5085" y="6333872"/>
            <a:ext cx="5902276" cy="3320030"/>
          </a:xfrm>
          <a:prstGeom prst="rect">
            <a:avLst/>
          </a:prstGeom>
        </p:spPr>
      </p:pic>
      <p:sp>
        <p:nvSpPr>
          <p:cNvPr id="13" name="Freeform 8"/>
          <p:cNvSpPr/>
          <p:nvPr/>
        </p:nvSpPr>
        <p:spPr>
          <a:xfrm>
            <a:off x="14117318" y="4675835"/>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93785" l="352" r="100000"/>
                    </a14:imgEffect>
                  </a14:imgLayer>
                </a14:imgProps>
              </a:ext>
              <a:ext uri="{28A0092B-C50C-407E-A947-70E740481C1C}">
                <a14:useLocalDpi xmlns:a14="http://schemas.microsoft.com/office/drawing/2010/main" val="0"/>
              </a:ext>
            </a:extLst>
          </a:blip>
          <a:stretch>
            <a:fillRect/>
          </a:stretch>
        </p:blipFill>
        <p:spPr>
          <a:xfrm>
            <a:off x="13944598" y="7326851"/>
            <a:ext cx="4037715" cy="2327051"/>
          </a:xfrm>
          <a:prstGeom prst="rect">
            <a:avLst/>
          </a:prstGeom>
        </p:spPr>
      </p:pic>
      <p:sp>
        <p:nvSpPr>
          <p:cNvPr id="4" name="Freeform 4"/>
          <p:cNvSpPr/>
          <p:nvPr/>
        </p:nvSpPr>
        <p:spPr>
          <a:xfrm>
            <a:off x="829677" y="5143500"/>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5">
              <a:alphaModFix amt="62000"/>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143000" y="1181100"/>
            <a:ext cx="8763000" cy="872034"/>
          </a:xfrm>
          <a:prstGeom prst="rect">
            <a:avLst/>
          </a:prstGeom>
        </p:spPr>
        <p:txBody>
          <a:bodyPr wrap="square" lIns="0" tIns="0" rIns="0" bIns="0" rtlCol="0" anchor="t">
            <a:spAutoFit/>
          </a:bodyPr>
          <a:lstStyle/>
          <a:p>
            <a:pPr algn="l">
              <a:lnSpc>
                <a:spcPts val="6843"/>
              </a:lnSpc>
            </a:pPr>
            <a:r>
              <a:rPr lang="en-US" sz="11405" dirty="0" smtClean="0">
                <a:solidFill>
                  <a:srgbClr val="FFFFFF"/>
                </a:solidFill>
                <a:latin typeface="RQND Pro"/>
                <a:ea typeface="RQND Pro"/>
                <a:cs typeface="RQND Pro"/>
                <a:sym typeface="RQND Pro"/>
              </a:rPr>
              <a:t>Sustainablity</a:t>
            </a:r>
            <a:endParaRPr lang="en-US" sz="11405" dirty="0">
              <a:solidFill>
                <a:srgbClr val="FFFFFF"/>
              </a:solidFill>
              <a:latin typeface="RQND Pro"/>
              <a:ea typeface="RQND Pro"/>
              <a:cs typeface="RQND Pro"/>
              <a:sym typeface="RQND Pro"/>
            </a:endParaRPr>
          </a:p>
        </p:txBody>
      </p:sp>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ackgroundRemoval t="2041" b="94898" l="3502" r="95331">
                        <a14:foregroundMark x1="58755" y1="12245" x2="58755" y2="12245"/>
                        <a14:foregroundMark x1="27626" y1="15306" x2="27626" y2="15306"/>
                        <a14:foregroundMark x1="20233" y1="14286" x2="17899" y2="11224"/>
                        <a14:foregroundMark x1="17899" y1="11224" x2="52529" y2="11224"/>
                        <a14:foregroundMark x1="52140" y1="14286" x2="67315" y2="11224"/>
                        <a14:foregroundMark x1="48638" y1="6633" x2="48638" y2="6633"/>
                        <a14:foregroundMark x1="68093" y1="14286" x2="75097" y2="14286"/>
                        <a14:foregroundMark x1="49027" y1="71939" x2="49027" y2="71939"/>
                        <a14:foregroundMark x1="49027" y1="71939" x2="49027" y2="71939"/>
                        <a14:foregroundMark x1="49027" y1="63776" x2="50195" y2="73980"/>
                        <a14:foregroundMark x1="50195" y1="73980" x2="50195" y2="73980"/>
                        <a14:foregroundMark x1="50195" y1="73980" x2="49805" y2="78061"/>
                        <a14:foregroundMark x1="47082" y1="82653" x2="47082" y2="82653"/>
                        <a14:foregroundMark x1="47860" y1="86735" x2="40078" y2="81633"/>
                        <a14:foregroundMark x1="51362" y1="84694" x2="51362" y2="84694"/>
                        <a14:foregroundMark x1="51362" y1="84694" x2="51362" y2="84694"/>
                        <a14:foregroundMark x1="55253" y1="85714" x2="61479" y2="81633"/>
                        <a14:foregroundMark x1="38911" y1="89286" x2="33074" y2="81633"/>
                        <a14:foregroundMark x1="58366" y1="90306" x2="53307" y2="91327"/>
                        <a14:foregroundMark x1="51751" y1="92857" x2="29961" y2="86224"/>
                        <a14:foregroundMark x1="59533" y1="91327" x2="64981" y2="87245"/>
                        <a14:foregroundMark x1="7782" y1="28571" x2="9728" y2="55102"/>
                      </a14:backgroundRemoval>
                    </a14:imgEffect>
                  </a14:imgLayer>
                </a14:imgProps>
              </a:ext>
              <a:ext uri="{28A0092B-C50C-407E-A947-70E740481C1C}">
                <a14:useLocalDpi xmlns:a14="http://schemas.microsoft.com/office/drawing/2010/main" val="0"/>
              </a:ext>
            </a:extLst>
          </a:blip>
          <a:stretch>
            <a:fillRect/>
          </a:stretch>
        </p:blipFill>
        <p:spPr>
          <a:xfrm>
            <a:off x="14119442" y="767158"/>
            <a:ext cx="3688029" cy="3693225"/>
          </a:xfrm>
          <a:prstGeom prst="rect">
            <a:avLst/>
          </a:prstGeom>
        </p:spPr>
      </p:pic>
      <p:sp>
        <p:nvSpPr>
          <p:cNvPr id="6" name="TextBox 6"/>
          <p:cNvSpPr txBox="1"/>
          <p:nvPr/>
        </p:nvSpPr>
        <p:spPr>
          <a:xfrm>
            <a:off x="816797" y="2504508"/>
            <a:ext cx="14029324" cy="6565900"/>
          </a:xfrm>
          <a:prstGeom prst="rect">
            <a:avLst/>
          </a:prstGeom>
          <a:noFill/>
        </p:spPr>
        <p:txBody>
          <a:bodyPr wrap="square" lIns="0" tIns="0" rIns="0" bIns="0" rtlCol="0" anchor="t">
            <a:spAutoFit/>
          </a:bodyPr>
          <a:lstStyle/>
          <a:p>
            <a:pPr marL="342900" indent="-342900" algn="just">
              <a:lnSpc>
                <a:spcPts val="3187"/>
              </a:lnSpc>
              <a:spcBef>
                <a:spcPct val="0"/>
              </a:spcBef>
              <a:buFont typeface="Arial" pitchFamily="34" charset="0"/>
              <a:buChar char="•"/>
            </a:pPr>
            <a:r>
              <a:rPr lang="en-US" sz="2400" b="1" dirty="0">
                <a:solidFill>
                  <a:schemeClr val="bg1"/>
                </a:solidFill>
              </a:rPr>
              <a:t>Reduced Waste:</a:t>
            </a:r>
            <a:r>
              <a:rPr lang="en-US" sz="2400" dirty="0">
                <a:solidFill>
                  <a:schemeClr val="bg1"/>
                </a:solidFill>
              </a:rPr>
              <a:t> By facilitating the resale and reuse of second-hand items, the DApp promotes a circular economy, which reduces waste and minimizes the environmental impact associated with producing new goods</a:t>
            </a:r>
            <a:r>
              <a:rPr lang="en-US" sz="2400" dirty="0" smtClean="0">
                <a:solidFill>
                  <a:schemeClr val="bg1"/>
                </a:solidFill>
              </a:rPr>
              <a:t>.</a:t>
            </a:r>
          </a:p>
          <a:p>
            <a:pPr marL="342900" indent="-342900">
              <a:lnSpc>
                <a:spcPts val="3187"/>
              </a:lnSpc>
              <a:spcBef>
                <a:spcPct val="0"/>
              </a:spcBef>
              <a:buFont typeface="Arial" pitchFamily="34" charset="0"/>
              <a:buChar char="•"/>
            </a:pPr>
            <a:r>
              <a:rPr lang="en-US" sz="2400" b="1" dirty="0">
                <a:solidFill>
                  <a:schemeClr val="bg1"/>
                </a:solidFill>
              </a:rPr>
              <a:t>Efficient Resource Use:</a:t>
            </a:r>
            <a:r>
              <a:rPr lang="en-US" sz="2400" dirty="0">
                <a:solidFill>
                  <a:schemeClr val="bg1"/>
                </a:solidFill>
              </a:rPr>
              <a:t> The DApp's digital nature eliminates the need for physical infrastructure like extensive store locations and paper-based records, leading to more efficient resource use and lower carbon footprints</a:t>
            </a:r>
            <a:r>
              <a:rPr lang="en-US" sz="2400" dirty="0" smtClean="0">
                <a:solidFill>
                  <a:schemeClr val="bg1"/>
                </a:solidFill>
              </a:rPr>
              <a:t>.</a:t>
            </a:r>
          </a:p>
          <a:p>
            <a:pPr marL="342900" indent="-342900" algn="just">
              <a:lnSpc>
                <a:spcPts val="3187"/>
              </a:lnSpc>
              <a:spcBef>
                <a:spcPct val="0"/>
              </a:spcBef>
              <a:buFont typeface="Arial" pitchFamily="34" charset="0"/>
              <a:buChar char="•"/>
            </a:pPr>
            <a:r>
              <a:rPr lang="en-US" sz="2400" b="1" dirty="0">
                <a:solidFill>
                  <a:schemeClr val="bg1"/>
                </a:solidFill>
              </a:rPr>
              <a:t>Blockchain Transparency:</a:t>
            </a:r>
            <a:r>
              <a:rPr lang="en-US" sz="2400" dirty="0">
                <a:solidFill>
                  <a:schemeClr val="bg1"/>
                </a:solidFill>
              </a:rPr>
              <a:t> Blockchain technology provides transparent and immutable records of transactions, which enhances accountability and supports sustainable practices by ensuring that all items are sourced and managed responsibly</a:t>
            </a:r>
            <a:r>
              <a:rPr lang="en-US" sz="2400" dirty="0" smtClean="0">
                <a:solidFill>
                  <a:schemeClr val="bg1"/>
                </a:solidFill>
              </a:rPr>
              <a:t>.</a:t>
            </a:r>
          </a:p>
          <a:p>
            <a:pPr marL="342900" indent="-342900">
              <a:lnSpc>
                <a:spcPts val="3187"/>
              </a:lnSpc>
              <a:spcBef>
                <a:spcPct val="0"/>
              </a:spcBef>
              <a:buFont typeface="Arial" pitchFamily="34" charset="0"/>
              <a:buChar char="•"/>
            </a:pPr>
            <a:r>
              <a:rPr lang="en-US" sz="2400" b="1" dirty="0">
                <a:solidFill>
                  <a:schemeClr val="bg1"/>
                </a:solidFill>
              </a:rPr>
              <a:t>Enhanced Item Lifecycle Tracking:</a:t>
            </a:r>
            <a:r>
              <a:rPr lang="en-US" sz="2400" dirty="0">
                <a:solidFill>
                  <a:schemeClr val="bg1"/>
                </a:solidFill>
              </a:rPr>
              <a:t> The DApp’s provenance tracking features enable users to see the entire history of an item, promoting better decision-making and encouraging the purchase of items with verified, sustainable origins</a:t>
            </a:r>
            <a:r>
              <a:rPr lang="en-US" sz="2400" dirty="0" smtClean="0">
                <a:solidFill>
                  <a:schemeClr val="bg1"/>
                </a:solidFill>
              </a:rPr>
              <a:t>.</a:t>
            </a:r>
          </a:p>
          <a:p>
            <a:pPr marL="342900" indent="-342900">
              <a:lnSpc>
                <a:spcPts val="3187"/>
              </a:lnSpc>
              <a:spcBef>
                <a:spcPct val="0"/>
              </a:spcBef>
              <a:buFont typeface="Arial" pitchFamily="34" charset="0"/>
              <a:buChar char="•"/>
            </a:pPr>
            <a:r>
              <a:rPr lang="en-IN" sz="2400" b="1" dirty="0">
                <a:solidFill>
                  <a:schemeClr val="bg1"/>
                </a:solidFill>
              </a:rPr>
              <a:t>Energy-Efficient Technologies:</a:t>
            </a:r>
            <a:r>
              <a:rPr lang="en-IN" sz="2400" dirty="0">
                <a:solidFill>
                  <a:schemeClr val="bg1"/>
                </a:solidFill>
              </a:rPr>
              <a:t> Implementing energy-efficient </a:t>
            </a:r>
            <a:r>
              <a:rPr lang="en-IN" sz="2400" dirty="0" smtClean="0">
                <a:solidFill>
                  <a:schemeClr val="bg1"/>
                </a:solidFill>
              </a:rPr>
              <a:t>block chain </a:t>
            </a:r>
            <a:r>
              <a:rPr lang="en-IN" sz="2400" dirty="0">
                <a:solidFill>
                  <a:schemeClr val="bg1"/>
                </a:solidFill>
              </a:rPr>
              <a:t>solutions, such as layer-2 scaling techniques or using eco-friendly </a:t>
            </a:r>
            <a:r>
              <a:rPr lang="en-IN" sz="2400" dirty="0" smtClean="0">
                <a:solidFill>
                  <a:schemeClr val="bg1"/>
                </a:solidFill>
              </a:rPr>
              <a:t>block chain </a:t>
            </a:r>
            <a:r>
              <a:rPr lang="en-IN" sz="2400" dirty="0">
                <a:solidFill>
                  <a:schemeClr val="bg1"/>
                </a:solidFill>
              </a:rPr>
              <a:t>networks, can help mitigate the environmental impact of maintaining the decentralized infrastructure</a:t>
            </a:r>
            <a:r>
              <a:rPr lang="en-IN" sz="2400" dirty="0" smtClean="0">
                <a:solidFill>
                  <a:schemeClr val="bg1"/>
                </a:solidFill>
              </a:rPr>
              <a:t>.</a:t>
            </a:r>
          </a:p>
          <a:p>
            <a:pPr marL="342900" indent="-342900" algn="just">
              <a:lnSpc>
                <a:spcPts val="3187"/>
              </a:lnSpc>
              <a:spcBef>
                <a:spcPct val="0"/>
              </a:spcBef>
              <a:buFont typeface="Arial" pitchFamily="34" charset="0"/>
              <a:buChar char="•"/>
            </a:pPr>
            <a:r>
              <a:rPr lang="en-US" sz="2400" b="1" dirty="0">
                <a:solidFill>
                  <a:schemeClr val="bg1"/>
                </a:solidFill>
              </a:rPr>
              <a:t>Promoting Local Economies:</a:t>
            </a:r>
            <a:r>
              <a:rPr lang="en-US" sz="2400" dirty="0">
                <a:solidFill>
                  <a:schemeClr val="bg1"/>
                </a:solidFill>
              </a:rPr>
              <a:t> By connecting buyers and sellers directly, the DApp supports local economies and reduces the need for long-distance transportation, further lowering the overall </a:t>
            </a:r>
            <a:r>
              <a:rPr lang="en-US" sz="2400" dirty="0" smtClean="0">
                <a:solidFill>
                  <a:schemeClr val="bg1"/>
                </a:solidFill>
              </a:rPr>
              <a:t>environment.</a:t>
            </a:r>
            <a:endParaRPr lang="en-US" sz="2277" dirty="0">
              <a:solidFill>
                <a:srgbClr val="FF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0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2505577" y="457039"/>
            <a:ext cx="6697379" cy="9372922"/>
          </a:xfrm>
          <a:custGeom>
            <a:avLst/>
            <a:gdLst/>
            <a:ahLst/>
            <a:cxnLst/>
            <a:rect l="l" t="t" r="r" b="b"/>
            <a:pathLst>
              <a:path w="6697379" h="9372922">
                <a:moveTo>
                  <a:pt x="0" y="0"/>
                </a:moveTo>
                <a:lnTo>
                  <a:pt x="6697380" y="0"/>
                </a:lnTo>
                <a:lnTo>
                  <a:pt x="6697380" y="9372922"/>
                </a:lnTo>
                <a:lnTo>
                  <a:pt x="0" y="937292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394786" y="1710214"/>
            <a:ext cx="4918963" cy="6866572"/>
          </a:xfrm>
          <a:custGeom>
            <a:avLst/>
            <a:gdLst/>
            <a:ahLst/>
            <a:cxnLst/>
            <a:rect l="l" t="t" r="r" b="b"/>
            <a:pathLst>
              <a:path w="4918963" h="6866572">
                <a:moveTo>
                  <a:pt x="0" y="0"/>
                </a:moveTo>
                <a:lnTo>
                  <a:pt x="4918962" y="0"/>
                </a:lnTo>
                <a:lnTo>
                  <a:pt x="4918962" y="6866572"/>
                </a:lnTo>
                <a:lnTo>
                  <a:pt x="0" y="686657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330270" y="341602"/>
            <a:ext cx="11035940" cy="2140266"/>
          </a:xfrm>
          <a:prstGeom prst="rect">
            <a:avLst/>
          </a:prstGeom>
        </p:spPr>
        <p:txBody>
          <a:bodyPr lIns="0" tIns="0" rIns="0" bIns="0" rtlCol="0" anchor="t">
            <a:spAutoFit/>
          </a:bodyPr>
          <a:lstStyle/>
          <a:p>
            <a:pPr algn="l">
              <a:lnSpc>
                <a:spcPts val="18652"/>
              </a:lnSpc>
              <a:spcBef>
                <a:spcPct val="0"/>
              </a:spcBef>
            </a:pPr>
            <a:r>
              <a:rPr lang="en-US" sz="13323" dirty="0" smtClean="0">
                <a:solidFill>
                  <a:srgbClr val="FFFFFF"/>
                </a:solidFill>
                <a:latin typeface="RQND Pro"/>
                <a:ea typeface="RQND Pro"/>
                <a:cs typeface="RQND Pro"/>
                <a:sym typeface="RQND Pro"/>
              </a:rPr>
              <a:t>Tech stacks</a:t>
            </a:r>
            <a:endParaRPr lang="en-US" sz="13323" dirty="0">
              <a:solidFill>
                <a:srgbClr val="FFFFFF"/>
              </a:solidFill>
              <a:latin typeface="RQND Pro"/>
              <a:ea typeface="RQND Pro"/>
              <a:cs typeface="RQND Pro"/>
              <a:sym typeface="RQND Pro"/>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270" y="2690189"/>
            <a:ext cx="3072060" cy="1565910"/>
          </a:xfrm>
          <a:prstGeom prst="rect">
            <a:avLst/>
          </a:prstGeom>
        </p:spPr>
      </p:pic>
      <p:sp>
        <p:nvSpPr>
          <p:cNvPr id="10" name="TextBox 9"/>
          <p:cNvSpPr txBox="1"/>
          <p:nvPr/>
        </p:nvSpPr>
        <p:spPr>
          <a:xfrm>
            <a:off x="3886200" y="2861835"/>
            <a:ext cx="8763000" cy="1323439"/>
          </a:xfrm>
          <a:prstGeom prst="rect">
            <a:avLst/>
          </a:prstGeom>
          <a:noFill/>
          <a:ln>
            <a:noFill/>
          </a:ln>
        </p:spPr>
        <p:txBody>
          <a:bodyPr wrap="square" rtlCol="0">
            <a:spAutoFit/>
          </a:bodyPr>
          <a:lstStyle/>
          <a:p>
            <a:r>
              <a:rPr lang="en-US" sz="2000" dirty="0">
                <a:solidFill>
                  <a:schemeClr val="bg1"/>
                </a:solidFill>
              </a:rPr>
              <a:t>Solidity is used to write smart contracts on the Ethereum blockchain, enabling the automation of transactions and enforcement of rules within decentralized applications. It allows developers to create self-executing contracts with predefined conditions, ensuring secure and transparent interactions.</a:t>
            </a:r>
            <a:endParaRPr lang="en-IN" sz="2000" dirty="0">
              <a:solidFill>
                <a:schemeClr val="bg1"/>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200" y="4576265"/>
            <a:ext cx="3017269" cy="1747657"/>
          </a:xfrm>
          <a:prstGeom prst="rect">
            <a:avLst/>
          </a:prstGeom>
        </p:spPr>
      </p:pic>
      <p:sp>
        <p:nvSpPr>
          <p:cNvPr id="12" name="TextBox 11"/>
          <p:cNvSpPr txBox="1"/>
          <p:nvPr/>
        </p:nvSpPr>
        <p:spPr>
          <a:xfrm>
            <a:off x="538766" y="4771030"/>
            <a:ext cx="8458200" cy="1323439"/>
          </a:xfrm>
          <a:prstGeom prst="rect">
            <a:avLst/>
          </a:prstGeom>
          <a:noFill/>
        </p:spPr>
        <p:txBody>
          <a:bodyPr wrap="square" rtlCol="0">
            <a:spAutoFit/>
          </a:bodyPr>
          <a:lstStyle/>
          <a:p>
            <a:r>
              <a:rPr lang="en-US" sz="2000" dirty="0">
                <a:solidFill>
                  <a:schemeClr val="bg1"/>
                </a:solidFill>
              </a:rPr>
              <a:t>Truffle in blockchain refers to a development framework for Ethereum, offering tools for smart contract development, testing, and deployment. It includes Truffle for the development environment, Ganache for a personal blockchain, and Drizzle for front-end libraries.</a:t>
            </a:r>
            <a:endParaRPr lang="en-IN" sz="2000" dirty="0">
              <a:solidFill>
                <a:schemeClr val="bg1"/>
              </a:solidFill>
            </a:endParaRP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149" y="6736381"/>
            <a:ext cx="3072060" cy="1840405"/>
          </a:xfrm>
          <a:prstGeom prst="rect">
            <a:avLst/>
          </a:prstGeom>
        </p:spPr>
      </p:pic>
      <p:sp>
        <p:nvSpPr>
          <p:cNvPr id="14" name="TextBox 13"/>
          <p:cNvSpPr txBox="1"/>
          <p:nvPr/>
        </p:nvSpPr>
        <p:spPr>
          <a:xfrm>
            <a:off x="3886200" y="6916142"/>
            <a:ext cx="7772400" cy="1631216"/>
          </a:xfrm>
          <a:prstGeom prst="rect">
            <a:avLst/>
          </a:prstGeom>
          <a:noFill/>
        </p:spPr>
        <p:txBody>
          <a:bodyPr wrap="square" rtlCol="0">
            <a:spAutoFit/>
          </a:bodyPr>
          <a:lstStyle/>
          <a:p>
            <a:r>
              <a:rPr lang="en-US" sz="2000" dirty="0">
                <a:solidFill>
                  <a:schemeClr val="bg1"/>
                </a:solidFill>
              </a:rPr>
              <a:t>MetaMask is a </a:t>
            </a:r>
            <a:r>
              <a:rPr lang="en-US" sz="2000" dirty="0" err="1">
                <a:solidFill>
                  <a:schemeClr val="bg1"/>
                </a:solidFill>
              </a:rPr>
              <a:t>cryptocurrency</a:t>
            </a:r>
            <a:r>
              <a:rPr lang="en-US" sz="2000" dirty="0">
                <a:solidFill>
                  <a:schemeClr val="bg1"/>
                </a:solidFill>
              </a:rPr>
              <a:t> wallet and gateway to blockchain applications. It allows users to interact with Ethereum-based decentralized applications (</a:t>
            </a:r>
            <a:r>
              <a:rPr lang="en-US" sz="2000" dirty="0" err="1">
                <a:solidFill>
                  <a:schemeClr val="bg1"/>
                </a:solidFill>
              </a:rPr>
              <a:t>dApps</a:t>
            </a:r>
            <a:r>
              <a:rPr lang="en-US" sz="2000" dirty="0">
                <a:solidFill>
                  <a:schemeClr val="bg1"/>
                </a:solidFill>
              </a:rPr>
              <a:t>) directly from their web browser by managing their Ethereum wallets, securely storing private keys, and facilitating transactions.</a:t>
            </a:r>
            <a:endParaRPr lang="en-IN"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49709"/>
            <a:ext cx="6700837" cy="937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8337" y="1409700"/>
            <a:ext cx="4919663" cy="687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8651" y="449709"/>
            <a:ext cx="9144000" cy="1569660"/>
          </a:xfrm>
          <a:prstGeom prst="rect">
            <a:avLst/>
          </a:prstGeom>
          <a:noFill/>
        </p:spPr>
        <p:txBody>
          <a:bodyPr wrap="square" rtlCol="0">
            <a:spAutoFit/>
          </a:bodyPr>
          <a:lstStyle/>
          <a:p>
            <a:r>
              <a:rPr lang="en-US" sz="9600" dirty="0" smtClean="0">
                <a:solidFill>
                  <a:schemeClr val="bg1"/>
                </a:solidFill>
                <a:latin typeface="RQND Pro" charset="0"/>
              </a:rPr>
              <a:t>Tech stacks</a:t>
            </a:r>
            <a:endParaRPr lang="en-IN" sz="9600" dirty="0">
              <a:solidFill>
                <a:schemeClr val="bg1"/>
              </a:solidFill>
              <a:latin typeface="RQND Pro"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45" y="2151116"/>
            <a:ext cx="3276600" cy="1844272"/>
          </a:xfrm>
          <a:prstGeom prst="rect">
            <a:avLst/>
          </a:prstGeom>
        </p:spPr>
      </p:pic>
      <p:sp>
        <p:nvSpPr>
          <p:cNvPr id="7" name="TextBox 6"/>
          <p:cNvSpPr txBox="1"/>
          <p:nvPr/>
        </p:nvSpPr>
        <p:spPr>
          <a:xfrm>
            <a:off x="4038600" y="2056396"/>
            <a:ext cx="8534400" cy="1938992"/>
          </a:xfrm>
          <a:prstGeom prst="rect">
            <a:avLst/>
          </a:prstGeom>
          <a:noFill/>
        </p:spPr>
        <p:txBody>
          <a:bodyPr wrap="square" rtlCol="0">
            <a:spAutoFit/>
          </a:bodyPr>
          <a:lstStyle/>
          <a:p>
            <a:r>
              <a:rPr lang="en-US" sz="2000" dirty="0">
                <a:solidFill>
                  <a:schemeClr val="bg1"/>
                </a:solidFill>
              </a:rPr>
              <a:t>Ethereum is a versatile blockchain platform that facilitates a wide range of applications. Its most notable feature is the ability to create and execute smart contracts, which are self-executing contracts with the terms directly written into code. This capability enables the development of decentralized applications (</a:t>
            </a:r>
            <a:r>
              <a:rPr lang="en-US" sz="2000" dirty="0" err="1">
                <a:solidFill>
                  <a:schemeClr val="bg1"/>
                </a:solidFill>
              </a:rPr>
              <a:t>dApps</a:t>
            </a:r>
            <a:r>
              <a:rPr lang="en-US" sz="2000" dirty="0">
                <a:solidFill>
                  <a:schemeClr val="bg1"/>
                </a:solidFill>
              </a:rPr>
              <a:t>) across various sectors, including finance, gaming, social networks, and supply chain management. </a:t>
            </a:r>
            <a:endParaRPr lang="en-IN" sz="2000" dirty="0">
              <a:solidFill>
                <a:schemeClr val="bg1"/>
              </a:solidFill>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00" y="4321988"/>
            <a:ext cx="3406945" cy="1905000"/>
          </a:xfrm>
          <a:prstGeom prst="rect">
            <a:avLst/>
          </a:prstGeom>
        </p:spPr>
      </p:pic>
      <p:sp>
        <p:nvSpPr>
          <p:cNvPr id="9" name="TextBox 8"/>
          <p:cNvSpPr txBox="1"/>
          <p:nvPr/>
        </p:nvSpPr>
        <p:spPr>
          <a:xfrm>
            <a:off x="399244" y="4458880"/>
            <a:ext cx="7970949" cy="1631216"/>
          </a:xfrm>
          <a:prstGeom prst="rect">
            <a:avLst/>
          </a:prstGeom>
          <a:noFill/>
        </p:spPr>
        <p:txBody>
          <a:bodyPr wrap="square" rtlCol="0">
            <a:spAutoFit/>
          </a:bodyPr>
          <a:lstStyle/>
          <a:p>
            <a:r>
              <a:rPr lang="en-US" sz="2000" dirty="0">
                <a:solidFill>
                  <a:schemeClr val="bg1"/>
                </a:solidFill>
              </a:rPr>
              <a:t>Ganache is a tool in the Truffle Suite for Ethereum development, providing a local blockchain for testing smart contracts and </a:t>
            </a:r>
            <a:r>
              <a:rPr lang="en-US" sz="2000" dirty="0" err="1">
                <a:solidFill>
                  <a:schemeClr val="bg1"/>
                </a:solidFill>
              </a:rPr>
              <a:t>dApps</a:t>
            </a:r>
            <a:r>
              <a:rPr lang="en-US" sz="2000" dirty="0">
                <a:solidFill>
                  <a:schemeClr val="bg1"/>
                </a:solidFill>
              </a:rPr>
              <a:t>. It enables faster iteration, debugging, and comprehensive logging. Developers can simulate various network conditions and use its user-friendly interface to manage accounts and inspect contract events and transactions.</a:t>
            </a:r>
            <a:endParaRPr lang="en-IN" sz="2000" dirty="0">
              <a:solidFill>
                <a:schemeClr val="bg1"/>
              </a:solidFill>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245" y="6595585"/>
            <a:ext cx="2374005" cy="2967515"/>
          </a:xfrm>
          <a:prstGeom prst="rect">
            <a:avLst/>
          </a:prstGeom>
        </p:spPr>
      </p:pic>
      <p:sp>
        <p:nvSpPr>
          <p:cNvPr id="11" name="TextBox 10"/>
          <p:cNvSpPr txBox="1"/>
          <p:nvPr/>
        </p:nvSpPr>
        <p:spPr>
          <a:xfrm>
            <a:off x="2971800" y="6743700"/>
            <a:ext cx="9144000" cy="2938522"/>
          </a:xfrm>
          <a:prstGeom prst="rect">
            <a:avLst/>
          </a:prstGeom>
          <a:noFill/>
        </p:spPr>
        <p:txBody>
          <a:bodyPr wrap="square" rtlCol="0">
            <a:spAutoFit/>
          </a:bodyPr>
          <a:lstStyle/>
          <a:p>
            <a:r>
              <a:rPr lang="en-US" sz="2000" dirty="0">
                <a:solidFill>
                  <a:schemeClr val="bg1"/>
                </a:solidFill>
              </a:rPr>
              <a:t>They automate and enforce agreements without intermediaries, ensuring transparency and trust. Key uses include automating transactions, managing decentralized applications (</a:t>
            </a:r>
            <a:r>
              <a:rPr lang="en-US" sz="2000" dirty="0" err="1">
                <a:solidFill>
                  <a:schemeClr val="bg1"/>
                </a:solidFill>
              </a:rPr>
              <a:t>dApps</a:t>
            </a:r>
            <a:r>
              <a:rPr lang="en-US" sz="2000" dirty="0">
                <a:solidFill>
                  <a:schemeClr val="bg1"/>
                </a:solidFill>
              </a:rPr>
              <a:t>), and enabling decentralized finance (</a:t>
            </a:r>
            <a:r>
              <a:rPr lang="en-US" sz="2000" dirty="0" err="1">
                <a:solidFill>
                  <a:schemeClr val="bg1"/>
                </a:solidFill>
              </a:rPr>
              <a:t>DeFi</a:t>
            </a:r>
            <a:r>
              <a:rPr lang="en-US" sz="2000" dirty="0">
                <a:solidFill>
                  <a:schemeClr val="bg1"/>
                </a:solidFill>
              </a:rPr>
              <a:t>) services such as lending, borrowing, and trading. Smart contracts also facilitate the creation and transfer of digital assets, including fungible tokens (ERC-20) and non-fungible tokens (NFTs). Additionally, they power Decentralized Autonomous Organizations (DAOs), allowing for governance and decision-making through community voting without centralized control, enhancing efficiency and reducing costs across various industries.</a:t>
            </a:r>
            <a:endParaRPr lang="en-IN" sz="2000" dirty="0">
              <a:solidFill>
                <a:schemeClr val="bg1"/>
              </a:solidFill>
            </a:endParaRPr>
          </a:p>
        </p:txBody>
      </p:sp>
    </p:spTree>
    <p:extLst>
      <p:ext uri="{BB962C8B-B14F-4D97-AF65-F5344CB8AC3E}">
        <p14:creationId xmlns:p14="http://schemas.microsoft.com/office/powerpoint/2010/main" val="173016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4" name="Freeform 4"/>
          <p:cNvSpPr/>
          <p:nvPr/>
        </p:nvSpPr>
        <p:spPr>
          <a:xfrm>
            <a:off x="3492495" y="1471453"/>
            <a:ext cx="3679642" cy="3672047"/>
          </a:xfrm>
          <a:custGeom>
            <a:avLst/>
            <a:gdLst/>
            <a:ahLst/>
            <a:cxnLst/>
            <a:rect l="l" t="t" r="r" b="b"/>
            <a:pathLst>
              <a:path w="3679642" h="3672047">
                <a:moveTo>
                  <a:pt x="0" y="0"/>
                </a:moveTo>
                <a:lnTo>
                  <a:pt x="3679642" y="0"/>
                </a:lnTo>
                <a:lnTo>
                  <a:pt x="3679642" y="3672047"/>
                </a:lnTo>
                <a:lnTo>
                  <a:pt x="0" y="3672047"/>
                </a:lnTo>
                <a:lnTo>
                  <a:pt x="0" y="0"/>
                </a:lnTo>
                <a:close/>
              </a:path>
            </a:pathLst>
          </a:custGeom>
          <a:blipFill>
            <a:blip r:embed="rId3">
              <a:alphaModFix amt="30000"/>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381000" y="1117768"/>
            <a:ext cx="15392400" cy="987130"/>
          </a:xfrm>
          <a:prstGeom prst="rect">
            <a:avLst/>
          </a:prstGeom>
        </p:spPr>
        <p:txBody>
          <a:bodyPr wrap="square" lIns="0" tIns="0" rIns="0" bIns="0" rtlCol="0" anchor="t">
            <a:spAutoFit/>
          </a:bodyPr>
          <a:lstStyle/>
          <a:p>
            <a:pPr algn="l">
              <a:lnSpc>
                <a:spcPts val="6843"/>
              </a:lnSpc>
            </a:pPr>
            <a:r>
              <a:rPr lang="en-US" sz="11405" dirty="0" smtClean="0">
                <a:solidFill>
                  <a:srgbClr val="FFFFFF"/>
                </a:solidFill>
                <a:latin typeface="RQND Pro"/>
                <a:ea typeface="RQND Pro"/>
                <a:cs typeface="RQND Pro"/>
                <a:sym typeface="RQND Pro"/>
              </a:rPr>
              <a:t>Implementation</a:t>
            </a:r>
            <a:endParaRPr lang="en-US" sz="11405" dirty="0">
              <a:solidFill>
                <a:srgbClr val="FFFFFF"/>
              </a:solidFill>
              <a:latin typeface="RQND Pro"/>
              <a:ea typeface="RQND Pro"/>
              <a:cs typeface="RQND Pro"/>
              <a:sym typeface="RQND Pro"/>
            </a:endParaRPr>
          </a:p>
        </p:txBody>
      </p:sp>
      <p:sp>
        <p:nvSpPr>
          <p:cNvPr id="7" name="TextBox 7"/>
          <p:cNvSpPr txBox="1"/>
          <p:nvPr/>
        </p:nvSpPr>
        <p:spPr>
          <a:xfrm>
            <a:off x="457200" y="3009900"/>
            <a:ext cx="12649200" cy="4514056"/>
          </a:xfrm>
          <a:prstGeom prst="rect">
            <a:avLst/>
          </a:prstGeom>
        </p:spPr>
        <p:txBody>
          <a:bodyPr wrap="square" lIns="0" tIns="0" rIns="0" bIns="0" rtlCol="0" anchor="t">
            <a:spAutoFit/>
          </a:bodyPr>
          <a:lstStyle/>
          <a:p>
            <a:pPr algn="just">
              <a:lnSpc>
                <a:spcPts val="3187"/>
              </a:lnSpc>
              <a:spcBef>
                <a:spcPct val="0"/>
              </a:spcBef>
            </a:pPr>
            <a:r>
              <a:rPr lang="en-US" sz="2800" dirty="0">
                <a:solidFill>
                  <a:schemeClr val="bg1"/>
                </a:solidFill>
              </a:rPr>
              <a:t>The tech stacks for the blockchain-based thrift store dApp are implemented and deployed through a series of structured steps. First, smart contracts are developed using Solidity and Truffle Suite, tested on a local Ethereum blockchain with Ganache, and deployed to the Ethereum </a:t>
            </a:r>
            <a:r>
              <a:rPr lang="en-US" sz="2800" dirty="0" smtClean="0">
                <a:solidFill>
                  <a:schemeClr val="bg1"/>
                </a:solidFill>
              </a:rPr>
              <a:t>main net. </a:t>
            </a:r>
            <a:endParaRPr lang="en-US" sz="2800" dirty="0" smtClean="0">
              <a:solidFill>
                <a:schemeClr val="bg1"/>
              </a:solidFill>
            </a:endParaRPr>
          </a:p>
          <a:p>
            <a:pPr algn="just">
              <a:lnSpc>
                <a:spcPts val="3187"/>
              </a:lnSpc>
              <a:spcBef>
                <a:spcPct val="0"/>
              </a:spcBef>
            </a:pPr>
            <a:r>
              <a:rPr lang="en-US" sz="2800" dirty="0" smtClean="0">
                <a:solidFill>
                  <a:schemeClr val="bg1"/>
                </a:solidFill>
              </a:rPr>
              <a:t>The </a:t>
            </a:r>
            <a:r>
              <a:rPr lang="en-US" sz="2800" dirty="0">
                <a:solidFill>
                  <a:schemeClr val="bg1"/>
                </a:solidFill>
              </a:rPr>
              <a:t>frontend is built with React.js and Drizzle for seamless interaction with the smart contracts, using Redux for state management. </a:t>
            </a:r>
            <a:endParaRPr lang="en-US" sz="2800" dirty="0" smtClean="0">
              <a:solidFill>
                <a:schemeClr val="bg1"/>
              </a:solidFill>
            </a:endParaRPr>
          </a:p>
          <a:p>
            <a:pPr algn="just">
              <a:lnSpc>
                <a:spcPts val="3187"/>
              </a:lnSpc>
              <a:spcBef>
                <a:spcPct val="0"/>
              </a:spcBef>
            </a:pPr>
            <a:r>
              <a:rPr lang="en-US" sz="2800" dirty="0" smtClean="0">
                <a:solidFill>
                  <a:schemeClr val="bg1"/>
                </a:solidFill>
              </a:rPr>
              <a:t>The </a:t>
            </a:r>
            <a:r>
              <a:rPr lang="en-US" sz="2800" dirty="0">
                <a:solidFill>
                  <a:schemeClr val="bg1"/>
                </a:solidFill>
              </a:rPr>
              <a:t>application is hosted on services like Netlify or AWS S3, ensuring secure and accessible deployment. MetaMask is integrated to manage user wallet connections, enabling users to sign in and approve transactions directly from their wallets. Transaction handling functions are implemented for secure and user-friendly interactions. </a:t>
            </a:r>
            <a:endParaRPr lang="en-US" sz="2800" dirty="0">
              <a:solidFill>
                <a:schemeClr val="bg1"/>
              </a:solidFill>
              <a:latin typeface="Poppins"/>
              <a:ea typeface="Poppins"/>
              <a:cs typeface="Poppins"/>
              <a:sym typeface="Poppins"/>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4862" y="3619500"/>
            <a:ext cx="4495800" cy="44196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0" y="7353300"/>
            <a:ext cx="6781800" cy="2572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3162" y="-48649"/>
            <a:ext cx="6035973" cy="3848099"/>
          </a:xfrm>
          <a:prstGeom prst="rect">
            <a:avLst/>
          </a:prstGeom>
        </p:spPr>
      </p:pic>
      <p:sp>
        <p:nvSpPr>
          <p:cNvPr id="4" name="Freeform 4"/>
          <p:cNvSpPr/>
          <p:nvPr/>
        </p:nvSpPr>
        <p:spPr>
          <a:xfrm>
            <a:off x="0" y="182000"/>
            <a:ext cx="1696903" cy="1693401"/>
          </a:xfrm>
          <a:custGeom>
            <a:avLst/>
            <a:gdLst/>
            <a:ahLst/>
            <a:cxnLst/>
            <a:rect l="l" t="t" r="r" b="b"/>
            <a:pathLst>
              <a:path w="1696903" h="1693401">
                <a:moveTo>
                  <a:pt x="0" y="0"/>
                </a:moveTo>
                <a:lnTo>
                  <a:pt x="1696903" y="0"/>
                </a:lnTo>
                <a:lnTo>
                  <a:pt x="1696903" y="1693400"/>
                </a:lnTo>
                <a:lnTo>
                  <a:pt x="0" y="1693400"/>
                </a:lnTo>
                <a:lnTo>
                  <a:pt x="0" y="0"/>
                </a:lnTo>
                <a:close/>
              </a:path>
            </a:pathLst>
          </a:custGeom>
          <a:blipFill>
            <a:blip r:embed="rId4">
              <a:alphaModFix amt="62000"/>
              <a:extLst>
                <a:ext uri="{96DAC541-7B7A-43D3-8B79-37D633B846F1}">
                  <asvg:svgBlip xmlns="" xmlns:asvg="http://schemas.microsoft.com/office/drawing/2016/SVG/main" r:embed="rId6"/>
                </a:ext>
              </a:extLst>
            </a:blip>
            <a:stretch>
              <a:fillRect/>
            </a:stretch>
          </a:blipFill>
        </p:spPr>
      </p:sp>
      <p:sp>
        <p:nvSpPr>
          <p:cNvPr id="7" name="TextBox 7"/>
          <p:cNvSpPr txBox="1"/>
          <p:nvPr/>
        </p:nvSpPr>
        <p:spPr>
          <a:xfrm>
            <a:off x="835572" y="3257282"/>
            <a:ext cx="14047581" cy="8248412"/>
          </a:xfrm>
          <a:prstGeom prst="rect">
            <a:avLst/>
          </a:prstGeom>
        </p:spPr>
        <p:txBody>
          <a:bodyPr wrap="square" lIns="0" tIns="0" rIns="0" bIns="0" rtlCol="0" anchor="t">
            <a:spAutoFit/>
          </a:bodyPr>
          <a:lstStyle/>
          <a:p>
            <a:pPr marL="342900" indent="-342900" algn="just">
              <a:buFont typeface="Wingdings" pitchFamily="2" charset="2"/>
              <a:buChar char="q"/>
            </a:pPr>
            <a:r>
              <a:rPr lang="en-IN" sz="2400" b="1" dirty="0">
                <a:solidFill>
                  <a:schemeClr val="bg1"/>
                </a:solidFill>
              </a:rPr>
              <a:t>User Registration and </a:t>
            </a:r>
            <a:r>
              <a:rPr lang="en-IN" sz="2400" b="1" dirty="0" smtClean="0">
                <a:solidFill>
                  <a:schemeClr val="bg1"/>
                </a:solidFill>
              </a:rPr>
              <a:t>Authentication </a:t>
            </a:r>
            <a:r>
              <a:rPr lang="en-IN" sz="2400" dirty="0" smtClean="0">
                <a:solidFill>
                  <a:schemeClr val="bg1"/>
                </a:solidFill>
              </a:rPr>
              <a:t>: </a:t>
            </a:r>
            <a:r>
              <a:rPr lang="en-US" sz="2400" dirty="0" smtClean="0">
                <a:solidFill>
                  <a:schemeClr val="bg1"/>
                </a:solidFill>
              </a:rPr>
              <a:t>Secure </a:t>
            </a:r>
            <a:r>
              <a:rPr lang="en-US" sz="2400" dirty="0">
                <a:solidFill>
                  <a:schemeClr val="bg1"/>
                </a:solidFill>
              </a:rPr>
              <a:t>registration using </a:t>
            </a:r>
            <a:r>
              <a:rPr lang="en-US" sz="2400" dirty="0" smtClean="0">
                <a:solidFill>
                  <a:schemeClr val="bg1"/>
                </a:solidFill>
              </a:rPr>
              <a:t>MetaMask and Wallet-based </a:t>
            </a:r>
            <a:r>
              <a:rPr lang="en-US" sz="2400" dirty="0">
                <a:solidFill>
                  <a:schemeClr val="bg1"/>
                </a:solidFill>
              </a:rPr>
              <a:t>authentication for enhanced </a:t>
            </a:r>
            <a:r>
              <a:rPr lang="en-US" sz="2400" dirty="0" smtClean="0">
                <a:solidFill>
                  <a:schemeClr val="bg1"/>
                </a:solidFill>
              </a:rPr>
              <a:t>security.</a:t>
            </a:r>
          </a:p>
          <a:p>
            <a:pPr marL="342900" indent="-342900" algn="just">
              <a:buFont typeface="Wingdings" pitchFamily="2" charset="2"/>
              <a:buChar char="q"/>
            </a:pPr>
            <a:r>
              <a:rPr lang="en-IN" sz="2400" b="1" dirty="0">
                <a:solidFill>
                  <a:schemeClr val="bg1"/>
                </a:solidFill>
              </a:rPr>
              <a:t>Item </a:t>
            </a:r>
            <a:r>
              <a:rPr lang="en-IN" sz="2400" b="1" dirty="0" smtClean="0">
                <a:solidFill>
                  <a:schemeClr val="bg1"/>
                </a:solidFill>
              </a:rPr>
              <a:t>Listing </a:t>
            </a:r>
            <a:r>
              <a:rPr lang="en-IN" sz="2400" dirty="0" smtClean="0">
                <a:solidFill>
                  <a:schemeClr val="bg1"/>
                </a:solidFill>
              </a:rPr>
              <a:t>: </a:t>
            </a:r>
            <a:r>
              <a:rPr lang="en-US" sz="2400" dirty="0">
                <a:solidFill>
                  <a:schemeClr val="bg1"/>
                </a:solidFill>
              </a:rPr>
              <a:t>Users can list items for sale with detailed descriptions and </a:t>
            </a:r>
            <a:r>
              <a:rPr lang="en-US" sz="2400" dirty="0" smtClean="0">
                <a:solidFill>
                  <a:schemeClr val="bg1"/>
                </a:solidFill>
              </a:rPr>
              <a:t>images by the use of Decentralized </a:t>
            </a:r>
            <a:r>
              <a:rPr lang="en-US" sz="2400" dirty="0">
                <a:solidFill>
                  <a:schemeClr val="bg1"/>
                </a:solidFill>
              </a:rPr>
              <a:t>storage of images using </a:t>
            </a:r>
            <a:r>
              <a:rPr lang="en-US" sz="2400" dirty="0" smtClean="0">
                <a:solidFill>
                  <a:schemeClr val="bg1"/>
                </a:solidFill>
              </a:rPr>
              <a:t>IPFS</a:t>
            </a:r>
          </a:p>
          <a:p>
            <a:pPr marL="342900" indent="-342900" algn="just">
              <a:buFont typeface="Wingdings" pitchFamily="2" charset="2"/>
              <a:buChar char="q"/>
            </a:pPr>
            <a:r>
              <a:rPr lang="en-IN" sz="2400" b="1" dirty="0">
                <a:solidFill>
                  <a:schemeClr val="bg1"/>
                </a:solidFill>
              </a:rPr>
              <a:t>Item Search and </a:t>
            </a:r>
            <a:r>
              <a:rPr lang="en-IN" sz="2400" b="1" dirty="0" smtClean="0">
                <a:solidFill>
                  <a:schemeClr val="bg1"/>
                </a:solidFill>
              </a:rPr>
              <a:t>Browsing </a:t>
            </a:r>
            <a:r>
              <a:rPr lang="en-IN" sz="2400" dirty="0" smtClean="0">
                <a:solidFill>
                  <a:schemeClr val="bg1"/>
                </a:solidFill>
              </a:rPr>
              <a:t>: </a:t>
            </a:r>
            <a:r>
              <a:rPr lang="en-US" sz="2400" dirty="0">
                <a:solidFill>
                  <a:schemeClr val="bg1"/>
                </a:solidFill>
              </a:rPr>
              <a:t>Search functionality with filters for easy item </a:t>
            </a:r>
            <a:r>
              <a:rPr lang="en-US" sz="2400" dirty="0" smtClean="0">
                <a:solidFill>
                  <a:schemeClr val="bg1"/>
                </a:solidFill>
              </a:rPr>
              <a:t>discovery and it can be categorized by </a:t>
            </a:r>
            <a:r>
              <a:rPr lang="en-US" sz="2400" dirty="0">
                <a:solidFill>
                  <a:schemeClr val="bg1"/>
                </a:solidFill>
              </a:rPr>
              <a:t>browsing for a better shopping </a:t>
            </a:r>
            <a:r>
              <a:rPr lang="en-US" sz="2400" dirty="0" smtClean="0">
                <a:solidFill>
                  <a:schemeClr val="bg1"/>
                </a:solidFill>
              </a:rPr>
              <a:t>experience.</a:t>
            </a:r>
          </a:p>
          <a:p>
            <a:pPr marL="342900" indent="-342900" algn="just">
              <a:buFont typeface="Wingdings" pitchFamily="2" charset="2"/>
              <a:buChar char="q"/>
            </a:pPr>
            <a:r>
              <a:rPr lang="en-IN" sz="2400" b="1" dirty="0">
                <a:solidFill>
                  <a:schemeClr val="bg1"/>
                </a:solidFill>
              </a:rPr>
              <a:t>Payment </a:t>
            </a:r>
            <a:r>
              <a:rPr lang="en-IN" sz="2400" b="1" dirty="0" smtClean="0">
                <a:solidFill>
                  <a:schemeClr val="bg1"/>
                </a:solidFill>
              </a:rPr>
              <a:t>Integration </a:t>
            </a:r>
            <a:r>
              <a:rPr lang="en-IN" sz="2400" dirty="0" smtClean="0">
                <a:solidFill>
                  <a:schemeClr val="bg1"/>
                </a:solidFill>
              </a:rPr>
              <a:t>: </a:t>
            </a:r>
            <a:r>
              <a:rPr lang="en-US" sz="2400" dirty="0" smtClean="0">
                <a:solidFill>
                  <a:schemeClr val="bg1"/>
                </a:solidFill>
              </a:rPr>
              <a:t>Crypto currency  </a:t>
            </a:r>
            <a:r>
              <a:rPr lang="en-US" sz="2400" dirty="0">
                <a:solidFill>
                  <a:schemeClr val="bg1"/>
                </a:solidFill>
              </a:rPr>
              <a:t>payments for secure and instant </a:t>
            </a:r>
            <a:r>
              <a:rPr lang="en-US" sz="2400" dirty="0" smtClean="0">
                <a:solidFill>
                  <a:schemeClr val="bg1"/>
                </a:solidFill>
              </a:rPr>
              <a:t>transactions  and Integration </a:t>
            </a:r>
            <a:r>
              <a:rPr lang="en-US" sz="2400" dirty="0">
                <a:solidFill>
                  <a:schemeClr val="bg1"/>
                </a:solidFill>
              </a:rPr>
              <a:t>with MetaMask for seamless payment </a:t>
            </a:r>
            <a:r>
              <a:rPr lang="en-US" sz="2400" dirty="0" smtClean="0">
                <a:solidFill>
                  <a:schemeClr val="bg1"/>
                </a:solidFill>
              </a:rPr>
              <a:t>processing.</a:t>
            </a:r>
          </a:p>
          <a:p>
            <a:pPr marL="342900" indent="-342900" algn="just">
              <a:buFont typeface="Wingdings" pitchFamily="2" charset="2"/>
              <a:buChar char="q"/>
            </a:pPr>
            <a:r>
              <a:rPr lang="en-IN" sz="2400" b="1" dirty="0">
                <a:solidFill>
                  <a:schemeClr val="bg1"/>
                </a:solidFill>
              </a:rPr>
              <a:t>Shopping </a:t>
            </a:r>
            <a:r>
              <a:rPr lang="en-IN" sz="2400" b="1" dirty="0" smtClean="0">
                <a:solidFill>
                  <a:schemeClr val="bg1"/>
                </a:solidFill>
              </a:rPr>
              <a:t>Cart </a:t>
            </a:r>
            <a:r>
              <a:rPr lang="en-IN" sz="2400" dirty="0" smtClean="0">
                <a:solidFill>
                  <a:schemeClr val="bg1"/>
                </a:solidFill>
              </a:rPr>
              <a:t>: </a:t>
            </a:r>
            <a:r>
              <a:rPr lang="en-US" sz="2400" dirty="0">
                <a:solidFill>
                  <a:schemeClr val="bg1"/>
                </a:solidFill>
              </a:rPr>
              <a:t>Add multiple items to a shopping cart for consolidated </a:t>
            </a:r>
            <a:r>
              <a:rPr lang="en-US" sz="2400" dirty="0" smtClean="0">
                <a:solidFill>
                  <a:schemeClr val="bg1"/>
                </a:solidFill>
              </a:rPr>
              <a:t>checkout  so it is used to view and manage  the cart.</a:t>
            </a:r>
          </a:p>
          <a:p>
            <a:pPr marL="342900" indent="-342900" algn="just">
              <a:buFont typeface="Wingdings" pitchFamily="2" charset="2"/>
              <a:buChar char="q"/>
            </a:pPr>
            <a:r>
              <a:rPr lang="en-IN" sz="2400" b="1" dirty="0">
                <a:solidFill>
                  <a:schemeClr val="bg1"/>
                </a:solidFill>
              </a:rPr>
              <a:t>User Profile </a:t>
            </a:r>
            <a:r>
              <a:rPr lang="en-IN" sz="2400" b="1" dirty="0" smtClean="0">
                <a:solidFill>
                  <a:schemeClr val="bg1"/>
                </a:solidFill>
              </a:rPr>
              <a:t>Management </a:t>
            </a:r>
            <a:r>
              <a:rPr lang="en-IN" sz="2400" dirty="0" smtClean="0">
                <a:solidFill>
                  <a:schemeClr val="bg1"/>
                </a:solidFill>
              </a:rPr>
              <a:t>: </a:t>
            </a:r>
            <a:r>
              <a:rPr lang="en-US" sz="2400" dirty="0">
                <a:solidFill>
                  <a:schemeClr val="bg1"/>
                </a:solidFill>
              </a:rPr>
              <a:t>Manage user information, wallet address, and transaction </a:t>
            </a:r>
            <a:r>
              <a:rPr lang="en-US" sz="2400" dirty="0" smtClean="0">
                <a:solidFill>
                  <a:schemeClr val="bg1"/>
                </a:solidFill>
              </a:rPr>
              <a:t>history . It view </a:t>
            </a:r>
            <a:r>
              <a:rPr lang="en-US" sz="2400" dirty="0">
                <a:solidFill>
                  <a:schemeClr val="bg1"/>
                </a:solidFill>
              </a:rPr>
              <a:t>and edit listed items and </a:t>
            </a:r>
            <a:r>
              <a:rPr lang="en-US" sz="2400" dirty="0" smtClean="0">
                <a:solidFill>
                  <a:schemeClr val="bg1"/>
                </a:solidFill>
              </a:rPr>
              <a:t>reviews.</a:t>
            </a:r>
          </a:p>
          <a:p>
            <a:pPr marL="342900" indent="-342900" algn="just">
              <a:buFont typeface="Wingdings" pitchFamily="2" charset="2"/>
              <a:buChar char="q"/>
            </a:pPr>
            <a:r>
              <a:rPr lang="en-IN" sz="2400" b="1" dirty="0">
                <a:solidFill>
                  <a:schemeClr val="bg1"/>
                </a:solidFill>
              </a:rPr>
              <a:t>Smart Contract-based </a:t>
            </a:r>
            <a:r>
              <a:rPr lang="en-IN" sz="2400" b="1" dirty="0" smtClean="0">
                <a:solidFill>
                  <a:schemeClr val="bg1"/>
                </a:solidFill>
              </a:rPr>
              <a:t>Transactions </a:t>
            </a:r>
            <a:r>
              <a:rPr lang="en-IN" sz="2400" dirty="0" smtClean="0">
                <a:solidFill>
                  <a:schemeClr val="bg1"/>
                </a:solidFill>
              </a:rPr>
              <a:t>: </a:t>
            </a:r>
            <a:r>
              <a:rPr lang="en-US" sz="2400" dirty="0">
                <a:solidFill>
                  <a:schemeClr val="bg1"/>
                </a:solidFill>
              </a:rPr>
              <a:t>Automated and secure transactions using Ethereum </a:t>
            </a:r>
            <a:r>
              <a:rPr lang="en-US" sz="2400" dirty="0" smtClean="0">
                <a:solidFill>
                  <a:schemeClr val="bg1"/>
                </a:solidFill>
              </a:rPr>
              <a:t>smart contracts. Transparent </a:t>
            </a:r>
            <a:r>
              <a:rPr lang="en-US" sz="2400" dirty="0">
                <a:solidFill>
                  <a:schemeClr val="bg1"/>
                </a:solidFill>
              </a:rPr>
              <a:t>and immutable transaction </a:t>
            </a:r>
            <a:r>
              <a:rPr lang="en-US" sz="2400" dirty="0" smtClean="0">
                <a:solidFill>
                  <a:schemeClr val="bg1"/>
                </a:solidFill>
              </a:rPr>
              <a:t>records.</a:t>
            </a:r>
            <a:endParaRPr lang="en-US" sz="2400" dirty="0">
              <a:solidFill>
                <a:schemeClr val="bg1"/>
              </a:solidFill>
            </a:endParaRPr>
          </a:p>
          <a:p>
            <a:pPr marL="342900" indent="-342900">
              <a:buFont typeface="Wingdings" pitchFamily="2" charset="2"/>
              <a:buChar char="q"/>
            </a:pPr>
            <a:endParaRPr lang="en-US" sz="2400" dirty="0">
              <a:solidFill>
                <a:schemeClr val="bg1"/>
              </a:solidFill>
            </a:endParaRPr>
          </a:p>
          <a:p>
            <a:endParaRPr lang="en-US" sz="2400" dirty="0"/>
          </a:p>
          <a:p>
            <a:endParaRPr lang="en-US" sz="2400" dirty="0" smtClean="0">
              <a:solidFill>
                <a:schemeClr val="bg1"/>
              </a:solidFill>
            </a:endParaRPr>
          </a:p>
          <a:p>
            <a:endParaRPr lang="en-US" sz="2400" dirty="0"/>
          </a:p>
          <a:p>
            <a:pPr marL="342900" indent="-342900">
              <a:buFont typeface="Wingdings" pitchFamily="2" charset="2"/>
              <a:buChar char="q"/>
            </a:pPr>
            <a:endParaRPr lang="en-US" sz="2400" dirty="0">
              <a:solidFill>
                <a:schemeClr val="bg1"/>
              </a:solidFill>
            </a:endParaRPr>
          </a:p>
          <a:p>
            <a:pPr marL="342900" indent="-342900">
              <a:lnSpc>
                <a:spcPts val="3187"/>
              </a:lnSpc>
              <a:spcBef>
                <a:spcPct val="0"/>
              </a:spcBef>
              <a:buFont typeface="Wingdings" pitchFamily="2" charset="2"/>
              <a:buChar char="q"/>
            </a:pPr>
            <a:endParaRPr lang="en-US" sz="2400" dirty="0" smtClean="0">
              <a:solidFill>
                <a:schemeClr val="bg1"/>
              </a:solidFill>
            </a:endParaRPr>
          </a:p>
          <a:p>
            <a:pPr marL="342900" indent="-342900">
              <a:lnSpc>
                <a:spcPts val="3187"/>
              </a:lnSpc>
              <a:spcBef>
                <a:spcPct val="0"/>
              </a:spcBef>
              <a:buFont typeface="Wingdings" pitchFamily="2" charset="2"/>
              <a:buChar char="q"/>
            </a:pPr>
            <a:endParaRPr lang="en-US" sz="2400" dirty="0" smtClean="0">
              <a:solidFill>
                <a:schemeClr val="bg1"/>
              </a:solidFill>
            </a:endParaRPr>
          </a:p>
          <a:p>
            <a:pPr marL="342900" indent="-342900">
              <a:lnSpc>
                <a:spcPts val="3187"/>
              </a:lnSpc>
              <a:spcBef>
                <a:spcPct val="0"/>
              </a:spcBef>
              <a:buFont typeface="Wingdings" pitchFamily="2" charset="2"/>
              <a:buChar char="q"/>
            </a:pPr>
            <a:endParaRPr lang="en-US" sz="2400" dirty="0">
              <a:solidFill>
                <a:schemeClr val="bg1"/>
              </a:solidFill>
            </a:endParaRPr>
          </a:p>
        </p:txBody>
      </p:sp>
      <p:sp>
        <p:nvSpPr>
          <p:cNvPr id="8" name="TextBox 8"/>
          <p:cNvSpPr txBox="1"/>
          <p:nvPr/>
        </p:nvSpPr>
        <p:spPr>
          <a:xfrm>
            <a:off x="533400" y="1638300"/>
            <a:ext cx="12004105" cy="872034"/>
          </a:xfrm>
          <a:prstGeom prst="rect">
            <a:avLst/>
          </a:prstGeom>
        </p:spPr>
        <p:txBody>
          <a:bodyPr wrap="square" lIns="0" tIns="0" rIns="0" bIns="0" rtlCol="0" anchor="t">
            <a:spAutoFit/>
          </a:bodyPr>
          <a:lstStyle/>
          <a:p>
            <a:pPr algn="ctr">
              <a:lnSpc>
                <a:spcPts val="6843"/>
              </a:lnSpc>
            </a:pPr>
            <a:r>
              <a:rPr lang="en-US" sz="11405" dirty="0" smtClean="0">
                <a:solidFill>
                  <a:srgbClr val="FFFFFF"/>
                </a:solidFill>
                <a:latin typeface="RQND Pro"/>
                <a:ea typeface="RQND Pro"/>
                <a:cs typeface="RQND Pro"/>
                <a:sym typeface="RQND Pro"/>
              </a:rPr>
              <a:t>Overall solution</a:t>
            </a:r>
            <a:endParaRPr lang="en-US" sz="11405" dirty="0">
              <a:solidFill>
                <a:srgbClr val="FFFFFF"/>
              </a:solidFill>
              <a:latin typeface="RQND Pro"/>
              <a:ea typeface="RQND Pro"/>
              <a:cs typeface="RQND Pro"/>
              <a:sym typeface="RQND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4" name="Freeform 4"/>
          <p:cNvSpPr/>
          <p:nvPr/>
        </p:nvSpPr>
        <p:spPr>
          <a:xfrm>
            <a:off x="11658600" y="2712437"/>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3">
              <a:alphaModFix amt="30000"/>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3139530" y="5947014"/>
            <a:ext cx="10772428" cy="448841"/>
          </a:xfrm>
          <a:prstGeom prst="rect">
            <a:avLst/>
          </a:prstGeom>
        </p:spPr>
        <p:txBody>
          <a:bodyPr wrap="square" lIns="0" tIns="0" rIns="0" bIns="0" rtlCol="0" anchor="t">
            <a:spAutoFit/>
          </a:bodyPr>
          <a:lstStyle/>
          <a:p>
            <a:pPr algn="ctr">
              <a:lnSpc>
                <a:spcPts val="3467"/>
              </a:lnSpc>
              <a:spcBef>
                <a:spcPct val="0"/>
              </a:spcBef>
            </a:pPr>
            <a:r>
              <a:rPr lang="en-US" sz="2477" spc="899" dirty="0" smtClean="0">
                <a:solidFill>
                  <a:srgbClr val="FFFFFF"/>
                </a:solidFill>
                <a:latin typeface="RQND Pro Medium"/>
                <a:ea typeface="RQND Pro Medium"/>
                <a:cs typeface="RQND Pro Medium"/>
                <a:sym typeface="RQND Pro Medium"/>
              </a:rPr>
              <a:t>Web3 summer school hackathon</a:t>
            </a:r>
            <a:endParaRPr lang="en-US" sz="2477" spc="899" dirty="0">
              <a:solidFill>
                <a:srgbClr val="FFFFFF"/>
              </a:solidFill>
              <a:latin typeface="RQND Pro Medium"/>
              <a:ea typeface="RQND Pro Medium"/>
              <a:cs typeface="RQND Pro Medium"/>
              <a:sym typeface="RQND Pro Medium"/>
            </a:endParaRPr>
          </a:p>
        </p:txBody>
      </p:sp>
      <p:sp>
        <p:nvSpPr>
          <p:cNvPr id="6" name="TextBox 6"/>
          <p:cNvSpPr txBox="1"/>
          <p:nvPr/>
        </p:nvSpPr>
        <p:spPr>
          <a:xfrm>
            <a:off x="3469783" y="4610100"/>
            <a:ext cx="10437882" cy="1265026"/>
          </a:xfrm>
          <a:prstGeom prst="rect">
            <a:avLst/>
          </a:prstGeom>
        </p:spPr>
        <p:txBody>
          <a:bodyPr lIns="0" tIns="0" rIns="0" bIns="0" rtlCol="0" anchor="t">
            <a:spAutoFit/>
          </a:bodyPr>
          <a:lstStyle/>
          <a:p>
            <a:pPr algn="ctr">
              <a:lnSpc>
                <a:spcPts val="9592"/>
              </a:lnSpc>
            </a:pPr>
            <a:r>
              <a:rPr lang="en-US" sz="13323" dirty="0" smtClean="0">
                <a:solidFill>
                  <a:schemeClr val="bg1"/>
                </a:solidFill>
                <a:latin typeface="RQND Pro"/>
                <a:ea typeface="RQND Pro"/>
                <a:cs typeface="RQND Pro"/>
                <a:sym typeface="RQND Pro"/>
              </a:rPr>
              <a:t>Thank you</a:t>
            </a:r>
            <a:endParaRPr lang="en-US" sz="13323" dirty="0">
              <a:solidFill>
                <a:schemeClr val="bg1"/>
              </a:solidFill>
              <a:latin typeface="RQND Pro"/>
              <a:ea typeface="RQND Pro"/>
              <a:cs typeface="RQND Pro"/>
              <a:sym typeface="RQND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960</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RQND Pro</vt:lpstr>
      <vt:lpstr>Wingdings</vt:lpstr>
      <vt:lpstr>RQND Pro Medium</vt:lpstr>
      <vt:lpstr>Poppins</vt:lpstr>
      <vt:lpstr>Calibri</vt:lpstr>
      <vt:lpstr>Space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dc:creator>soft</dc:creator>
  <cp:lastModifiedBy>soft</cp:lastModifiedBy>
  <cp:revision>27</cp:revision>
  <dcterms:created xsi:type="dcterms:W3CDTF">2006-08-16T00:00:00Z</dcterms:created>
  <dcterms:modified xsi:type="dcterms:W3CDTF">2024-08-08T05:03:13Z</dcterms:modified>
  <dc:identifier>DAGNLQ_veHw</dc:identifier>
</cp:coreProperties>
</file>